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4" r:id="rId4"/>
    <p:sldId id="265" r:id="rId5"/>
    <p:sldId id="266" r:id="rId6"/>
    <p:sldId id="267" r:id="rId7"/>
    <p:sldId id="278" r:id="rId8"/>
    <p:sldId id="259" r:id="rId9"/>
    <p:sldId id="268" r:id="rId10"/>
    <p:sldId id="269" r:id="rId11"/>
    <p:sldId id="287" r:id="rId12"/>
    <p:sldId id="270" r:id="rId13"/>
    <p:sldId id="288" r:id="rId14"/>
    <p:sldId id="271" r:id="rId15"/>
    <p:sldId id="275" r:id="rId16"/>
    <p:sldId id="273" r:id="rId17"/>
    <p:sldId id="277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2"/>
            <p14:sldId id="264"/>
            <p14:sldId id="265"/>
            <p14:sldId id="266"/>
            <p14:sldId id="267"/>
            <p14:sldId id="278"/>
            <p14:sldId id="259"/>
            <p14:sldId id="268"/>
            <p14:sldId id="269"/>
            <p14:sldId id="287"/>
            <p14:sldId id="270"/>
            <p14:sldId id="288"/>
            <p14:sldId id="271"/>
            <p14:sldId id="275"/>
            <p14:sldId id="273"/>
            <p14:sldId id="277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28.01.2019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28.01.2019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informatyczne – III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112F85C-B34B-49BE-AAB4-CCB7F3B976BF}"/>
              </a:ext>
            </a:extLst>
          </p:cNvPr>
          <p:cNvSpPr/>
          <p:nvPr/>
        </p:nvSpPr>
        <p:spPr>
          <a:xfrm>
            <a:off x="1172312" y="1581649"/>
            <a:ext cx="948631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Uczeń jest gotowy: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jest gotowy do pracy w zespole;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reprezentuje postawę aktywnego zaangażowania do pracy samodzielnej z wykorzystaniem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uznaje, że dokładna i kompletna informacja jest podstawą rzetelnego zdobywania wiedzy;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97C4E32-57F1-449C-AA4A-EE750B74C02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493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</a:t>
            </a:r>
            <a:endParaRPr lang="pl-PL" sz="2400" b="1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2F368E4-E7AA-47DA-8493-A92CAC637986}"/>
              </a:ext>
            </a:extLst>
          </p:cNvPr>
          <p:cNvSpPr/>
          <p:nvPr/>
        </p:nvSpPr>
        <p:spPr>
          <a:xfrm>
            <a:off x="1172312" y="2678929"/>
            <a:ext cx="9594165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uzyskuje i wykorzystuje informacje w sposób etyczny i zgodny z prawem;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rozumie prawne i społeczne problemy związane z wykorzystaniem TIK;  jest gotowy do samokształcenia;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przestrzega prawnych i etycznych norm dotyczących rozpowszechniania programów komputerowych i praw autorskich. </a:t>
            </a:r>
          </a:p>
        </p:txBody>
      </p:sp>
    </p:spTree>
    <p:extLst>
      <p:ext uri="{BB962C8B-B14F-4D97-AF65-F5344CB8AC3E}">
        <p14:creationId xmlns:p14="http://schemas.microsoft.com/office/powerpoint/2010/main" val="6777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A523321-1A24-4C9D-A59A-9C484F8E9C7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F8045AF-311F-4ADF-8F5D-94EDEFFD7180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tendencje rozwoju współczesnych modeli edukacyjnych w obszarze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metody kształcenia i oceniania z użyciem technologii informacyjno-komunikacyjnych;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źródła informacji elektronicznej oraz skuteczne metody ich wyszukiwania; </a:t>
            </a:r>
          </a:p>
        </p:txBody>
      </p:sp>
    </p:spTree>
    <p:extLst>
      <p:ext uri="{BB962C8B-B14F-4D97-AF65-F5344CB8AC3E}">
        <p14:creationId xmlns:p14="http://schemas.microsoft.com/office/powerpoint/2010/main" val="112303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7157E1B-B334-4394-B53A-2740C0484D2B}"/>
              </a:ext>
            </a:extLst>
          </p:cNvPr>
          <p:cNvSpPr/>
          <p:nvPr/>
        </p:nvSpPr>
        <p:spPr>
          <a:xfrm>
            <a:off x="1144177" y="2049787"/>
            <a:ext cx="948631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narzędzia TIK do pracy z uczniem ze specjalnymi potrzebami edukacyjnymi;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formy i narzędzia kształcenia online;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wie, jak celowo wykorzystać TIK na swojej lekcji;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wie, jak TIK wspiera warunki efektywnego uczenia się i nauczania;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zagrożenia wynikające z korzystania z komputera, multimediów, </a:t>
            </a:r>
            <a:r>
              <a:rPr lang="pl-PL" sz="2400" dirty="0" err="1"/>
              <a:t>internetu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349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B8530D3-D7FA-4786-81BA-E5BCD7AE0B50}"/>
              </a:ext>
            </a:extLst>
          </p:cNvPr>
          <p:cNvSpPr/>
          <p:nvPr/>
        </p:nvSpPr>
        <p:spPr>
          <a:xfrm>
            <a:off x="1144177" y="1455039"/>
            <a:ext cx="948631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stosuje technologie informacyjno-komunikacyjne w czasie prowadzonych zajęć;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celowo i efektywnie stosuje elementy nowych podejść pedagogicznych wspieranych nowoczesnymi technologiami dla unowocześnienia swojego warsztatu pracy i poprawy efektów nauczania;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9E46DF2-A5B5-4AA5-AD7C-2FA97AE9018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62076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DFC9622-D5AA-4FDA-B4A3-135A0F88DD2D}"/>
              </a:ext>
            </a:extLst>
          </p:cNvPr>
          <p:cNvSpPr/>
          <p:nvPr/>
        </p:nvSpPr>
        <p:spPr>
          <a:xfrm>
            <a:off x="1144176" y="2563034"/>
            <a:ext cx="948631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urządzeń mobilnych (tablica interaktywna, tablet, smartfon);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wykorzystuje aktywizujące metody pracy wspierane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współpracuje z innymi nauczycielami z wykorzystaniem narzędzi TIK. </a:t>
            </a:r>
          </a:p>
        </p:txBody>
      </p:sp>
    </p:spTree>
    <p:extLst>
      <p:ext uri="{BB962C8B-B14F-4D97-AF65-F5344CB8AC3E}">
        <p14:creationId xmlns:p14="http://schemas.microsoft.com/office/powerpoint/2010/main" val="249576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556E694-6460-42C6-BA13-26DCE6B4014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E6AC3A7-BDB4-42F5-83F5-F3866519F358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otwarty na zmiany związane z rozwojem technologii informacyjno-komunikacyjnych;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wykazuje krytyczną i refleksyjną postawę w stosunku do dostępnych informacji.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dba o wizerunek i bezpieczeństwo swoje oraz uczniów w zakresie korzystania z TIK; </a:t>
            </a:r>
          </a:p>
        </p:txBody>
      </p:sp>
    </p:spTree>
    <p:extLst>
      <p:ext uri="{BB962C8B-B14F-4D97-AF65-F5344CB8AC3E}">
        <p14:creationId xmlns:p14="http://schemas.microsoft.com/office/powerpoint/2010/main" val="313695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BE67419-3344-4E1B-81FF-20DE96D7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A4289A-9793-47A4-BFA4-1BCD57EEEFF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0106A0F-1E09-426C-B817-EC19AEA68C3B}"/>
              </a:ext>
            </a:extLst>
          </p:cNvPr>
          <p:cNvSpPr/>
          <p:nvPr/>
        </p:nvSpPr>
        <p:spPr>
          <a:xfrm>
            <a:off x="1144176" y="2563035"/>
            <a:ext cx="948631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promuje wśród uczniów respektowanie prywatności informacji, przestrzeganie zasad netykiety i prawa własności intelektualnej;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gotowy do doskonalenia się i współpracy w zakresie korzystania z TIK w procesie nauczania.</a:t>
            </a:r>
          </a:p>
        </p:txBody>
      </p:sp>
    </p:spTree>
    <p:extLst>
      <p:ext uri="{BB962C8B-B14F-4D97-AF65-F5344CB8AC3E}">
        <p14:creationId xmlns:p14="http://schemas.microsoft.com/office/powerpoint/2010/main" val="108950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0991120-64A5-4527-B718-8EF69C201680}"/>
              </a:ext>
            </a:extLst>
          </p:cNvPr>
          <p:cNvSpPr/>
          <p:nvPr/>
        </p:nvSpPr>
        <p:spPr>
          <a:xfrm>
            <a:off x="1364566" y="1581649"/>
            <a:ext cx="9355016" cy="382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Zgodnie zaleceniem Parlamentu Europejskiego i Rady z dnia 18 grudnia 2006 r. obejmują: </a:t>
            </a:r>
          </a:p>
          <a:p>
            <a:pPr algn="just">
              <a:lnSpc>
                <a:spcPct val="150000"/>
              </a:lnSpc>
            </a:pPr>
            <a:r>
              <a:rPr lang="pl-PL" sz="2400" i="1" dirty="0"/>
              <a:t>umiejętne i krytyczne wykorzystywanie technologii społeczeństwa informacyjnego (TSI) w pracy, rozrywce i porozumiewaniu się. Opierają się […] na podstawowych umiejętnościach w zakresie TIK: wykorzystywaniu komputerów do uzyskiwania, oceny, przechowywania, tworzenia, prezentowania i wymiany informacji oraz do porozumiewania się i uczestnictwa w sieciach współpracy za pośrednictwem </a:t>
            </a:r>
            <a:r>
              <a:rPr lang="pl-PL" sz="2400" i="1" dirty="0" err="1"/>
              <a:t>internetu</a:t>
            </a:r>
            <a:r>
              <a:rPr lang="pl-PL" sz="2400" i="1" dirty="0"/>
              <a:t>.</a:t>
            </a:r>
            <a:endParaRPr lang="pl-PL" sz="1600" i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83975CD-28BC-4CFD-80AF-76943ABBA0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INFORMATYCZNE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6727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96B52E-A653-4A4E-8630-7FBFA53D5141}"/>
              </a:ext>
            </a:extLst>
          </p:cNvPr>
          <p:cNvSpPr/>
          <p:nvPr/>
        </p:nvSpPr>
        <p:spPr>
          <a:xfrm>
            <a:off x="1002323" y="1052195"/>
            <a:ext cx="10187354" cy="4753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wiedzy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natury, roli i możliwości technologii społeczeństwa inform</a:t>
            </a:r>
            <a:r>
              <a:rPr lang="pl-PL" sz="2000" dirty="0"/>
              <a:t>acyjnego (TSI) w życiu osobistym i społecznym oraz w pracy;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aplikacji komputerowych </a:t>
            </a:r>
            <a:r>
              <a:rPr lang="pl-PL" sz="2000" dirty="0"/>
              <a:t>(edytory tekstu, arkusze kalkulacyjne, bazy danych, przechowywanie informacji) i możliwości ich wykorzystania;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potencjalnych zagrożeń </a:t>
            </a:r>
            <a:r>
              <a:rPr lang="pl-PL" sz="2000" dirty="0"/>
              <a:t>związanych z </a:t>
            </a:r>
            <a:r>
              <a:rPr lang="pl-PL" sz="2000" dirty="0" err="1"/>
              <a:t>internetem</a:t>
            </a:r>
            <a:r>
              <a:rPr lang="pl-PL" sz="2000" dirty="0"/>
              <a:t> i komunikacją elektroniczną (poczta elektroniczna, narzędzia sieciowe);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 rozumienia sposobu, w jaki TSI mogą wspierać </a:t>
            </a:r>
            <a:r>
              <a:rPr lang="pl-PL" sz="2000" b="1" dirty="0"/>
              <a:t>kreatywność i </a:t>
            </a:r>
            <a:r>
              <a:rPr lang="pl-PL" sz="2000" b="1" dirty="0" err="1"/>
              <a:t>innowacjność</a:t>
            </a:r>
            <a:r>
              <a:rPr lang="pl-PL" sz="2000" dirty="0"/>
              <a:t>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zagadnień dotyczących </a:t>
            </a:r>
            <a:r>
              <a:rPr lang="pl-PL" sz="2000" b="1" dirty="0"/>
              <a:t>prawdziwości i rzetelności </a:t>
            </a:r>
            <a:r>
              <a:rPr lang="pl-PL" sz="2000" dirty="0"/>
              <a:t>dostępnych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</a:t>
            </a:r>
            <a:r>
              <a:rPr lang="pl-PL" sz="2000" b="1" dirty="0"/>
              <a:t>prawnych i etycznych </a:t>
            </a:r>
            <a:r>
              <a:rPr lang="pl-PL" sz="2000" dirty="0"/>
              <a:t>aspektów interaktywnego korzystania z TSI;</a:t>
            </a:r>
          </a:p>
        </p:txBody>
      </p:sp>
    </p:spTree>
    <p:extLst>
      <p:ext uri="{BB962C8B-B14F-4D97-AF65-F5344CB8AC3E}">
        <p14:creationId xmlns:p14="http://schemas.microsoft.com/office/powerpoint/2010/main" val="208357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2B7A958-4420-4F46-950D-E27693D49F4E}"/>
              </a:ext>
            </a:extLst>
          </p:cNvPr>
          <p:cNvSpPr/>
          <p:nvPr/>
        </p:nvSpPr>
        <p:spPr>
          <a:xfrm>
            <a:off x="1002323" y="1052195"/>
            <a:ext cx="10187354" cy="336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umiejętności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poszukiwania, gromadzenia, przetwarzania, oceniania i krytycznego wykorzystywania </a:t>
            </a:r>
            <a:r>
              <a:rPr lang="pl-PL" sz="2000" dirty="0"/>
              <a:t>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korzystania </a:t>
            </a:r>
            <a:r>
              <a:rPr lang="pl-PL" sz="2000" dirty="0"/>
              <a:t>z narzędzi do tworzenia, prezentowania i rozumienia złożonych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wyszukiwania </a:t>
            </a:r>
            <a:r>
              <a:rPr lang="pl-PL" sz="2000" b="1" dirty="0"/>
              <a:t>usług oferowanych w </a:t>
            </a:r>
            <a:r>
              <a:rPr lang="pl-PL" sz="2000" b="1" dirty="0" err="1"/>
              <a:t>internecie</a:t>
            </a:r>
            <a:r>
              <a:rPr lang="pl-PL" sz="2000" b="1" dirty="0"/>
              <a:t> </a:t>
            </a:r>
            <a:r>
              <a:rPr lang="pl-PL" sz="2000" dirty="0"/>
              <a:t>i korzystania z nich;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wykorzystywania TSI jako </a:t>
            </a:r>
            <a:r>
              <a:rPr lang="pl-PL" sz="2000" b="1" dirty="0"/>
              <a:t>narzędzia wspomagającego </a:t>
            </a:r>
            <a:r>
              <a:rPr lang="pl-PL" sz="2000" dirty="0"/>
              <a:t>krytyczne myślenie, kreatywność i innowacyjność. </a:t>
            </a:r>
          </a:p>
        </p:txBody>
      </p:sp>
    </p:spTree>
    <p:extLst>
      <p:ext uri="{BB962C8B-B14F-4D97-AF65-F5344CB8AC3E}">
        <p14:creationId xmlns:p14="http://schemas.microsoft.com/office/powerpoint/2010/main" val="256328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15F3788-A45E-4221-81B5-1A1513E4D3F8}"/>
              </a:ext>
            </a:extLst>
          </p:cNvPr>
          <p:cNvSpPr/>
          <p:nvPr/>
        </p:nvSpPr>
        <p:spPr>
          <a:xfrm>
            <a:off x="1002322" y="1052195"/>
            <a:ext cx="10187353" cy="244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postaw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krytycznej i refleksyjnej postawy </a:t>
            </a:r>
            <a:r>
              <a:rPr lang="pl-PL" sz="2000" dirty="0"/>
              <a:t>wobec dostępnych 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odpowiedzialnego wykorzystywania </a:t>
            </a:r>
            <a:r>
              <a:rPr lang="pl-PL" sz="2000" dirty="0"/>
              <a:t>mediów interaktywnych;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zainteresowania </a:t>
            </a:r>
            <a:r>
              <a:rPr lang="pl-PL" sz="2000" b="1" dirty="0"/>
              <a:t>udziałem w społecznościach i sieciach </a:t>
            </a:r>
            <a:r>
              <a:rPr lang="pl-PL" sz="2000" dirty="0"/>
              <a:t>internetowych w celach kulturalnych, społecznych lub zawodowych. </a:t>
            </a:r>
          </a:p>
        </p:txBody>
      </p:sp>
    </p:spTree>
    <p:extLst>
      <p:ext uri="{BB962C8B-B14F-4D97-AF65-F5344CB8AC3E}">
        <p14:creationId xmlns:p14="http://schemas.microsoft.com/office/powerpoint/2010/main" val="28956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4448CCE-4CCF-4D63-968F-7A6AE79E0C3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 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8A489E2-0F98-4585-867E-235C8878B6AE}"/>
              </a:ext>
            </a:extLst>
          </p:cNvPr>
          <p:cNvSpPr/>
          <p:nvPr/>
        </p:nvSpPr>
        <p:spPr>
          <a:xfrm>
            <a:off x="1205132" y="1581649"/>
            <a:ext cx="9594165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metody wyszukiwania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zasady udostępniania i rozpowszechniania materiałów w sieci;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aplikacje, narzędzia z zakresu TIK wykorzystywane w procesie uczenia się i rozwijania zainteresowań; </a:t>
            </a:r>
          </a:p>
        </p:txBody>
      </p:sp>
    </p:spTree>
    <p:extLst>
      <p:ext uri="{BB962C8B-B14F-4D97-AF65-F5344CB8AC3E}">
        <p14:creationId xmlns:p14="http://schemas.microsoft.com/office/powerpoint/2010/main" val="295062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4D67EFD-0280-4BAF-B35C-3140836FC26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268CD82-5062-4083-9916-068CBE3552FF}"/>
              </a:ext>
            </a:extLst>
          </p:cNvPr>
          <p:cNvSpPr/>
          <p:nvPr/>
        </p:nvSpPr>
        <p:spPr>
          <a:xfrm>
            <a:off x="1205131" y="2689645"/>
            <a:ext cx="9594165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metody i narzędzia współpracy online;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korzyści i zagrożenia wynikające z korzystania z komputera, </a:t>
            </a:r>
            <a:r>
              <a:rPr lang="pl-PL" sz="2400" dirty="0" err="1"/>
              <a:t>internetu</a:t>
            </a:r>
            <a:r>
              <a:rPr lang="pl-PL" sz="2400" dirty="0"/>
              <a:t> i multimediów;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zasady higienicznego korzystania z TIK. </a:t>
            </a:r>
          </a:p>
        </p:txBody>
      </p:sp>
    </p:spTree>
    <p:extLst>
      <p:ext uri="{BB962C8B-B14F-4D97-AF65-F5344CB8AC3E}">
        <p14:creationId xmlns:p14="http://schemas.microsoft.com/office/powerpoint/2010/main" val="37151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B39BF37D-DB76-4DE4-9812-53EF69525885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</a:t>
            </a:r>
            <a:endParaRPr lang="pl-PL" sz="2400" b="1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AEC1D55B-1F26-4E00-A711-6D05DB6CA4F3}"/>
              </a:ext>
            </a:extLst>
          </p:cNvPr>
          <p:cNvSpPr/>
          <p:nvPr/>
        </p:nvSpPr>
        <p:spPr>
          <a:xfrm>
            <a:off x="1298916" y="1350816"/>
            <a:ext cx="959416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wyszukuje potrzebne informacje oraz identyfikuje potencjalne źródła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kompetentnie odczytuje informacje i ocenia ich wartość, włączając je do zasobu swojej wiedzy;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samodzielnie i aktywnie korzysta z zasobów cyfrowych w procesie uczenia się; </a:t>
            </a:r>
          </a:p>
        </p:txBody>
      </p:sp>
    </p:spTree>
    <p:extLst>
      <p:ext uri="{BB962C8B-B14F-4D97-AF65-F5344CB8AC3E}">
        <p14:creationId xmlns:p14="http://schemas.microsoft.com/office/powerpoint/2010/main" val="426854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C004C92-F0C0-4FB9-B426-BC1132BBE565}"/>
              </a:ext>
            </a:extLst>
          </p:cNvPr>
          <p:cNvSpPr/>
          <p:nvPr/>
        </p:nvSpPr>
        <p:spPr>
          <a:xfrm>
            <a:off x="1176999" y="1581649"/>
            <a:ext cx="9594166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samodzielnie i bezpiecznie posługuje się sprzętem, oprogramowaniem komputerowym oraz urządzeniami mobilnymi w uczeniu się i rozwijaniu swoich zainteresowań;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posługuje się TIK w przygotowaniu i realizacji projektów oraz przy prezentowaniu wyników pracy;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komunikuje się za pomocą TIK, współpracuje oraz uczestniczy w życiu różnych społeczności z wykorzystaniem rozległej sieci komputerowej.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3E54763-0C31-41D7-B3F2-344090610E5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36093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811</Words>
  <Application>Microsoft Office PowerPoint</Application>
  <PresentationFormat>Panoramiczny</PresentationFormat>
  <Paragraphs>81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56</cp:revision>
  <dcterms:created xsi:type="dcterms:W3CDTF">2018-12-02T13:14:09Z</dcterms:created>
  <dcterms:modified xsi:type="dcterms:W3CDTF">2019-01-28T14:00:18Z</dcterms:modified>
</cp:coreProperties>
</file>